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76" r:id="rId4"/>
    <p:sldId id="259" r:id="rId5"/>
    <p:sldId id="258" r:id="rId6"/>
    <p:sldId id="271" r:id="rId7"/>
    <p:sldId id="270" r:id="rId8"/>
    <p:sldId id="272" r:id="rId9"/>
    <p:sldId id="273" r:id="rId10"/>
    <p:sldId id="274" r:id="rId11"/>
    <p:sldId id="275" r:id="rId12"/>
    <p:sldId id="278" r:id="rId13"/>
    <p:sldId id="277" r:id="rId14"/>
    <p:sldId id="260" r:id="rId15"/>
    <p:sldId id="262" r:id="rId16"/>
    <p:sldId id="264" r:id="rId17"/>
    <p:sldId id="265" r:id="rId18"/>
    <p:sldId id="261" r:id="rId19"/>
    <p:sldId id="266" r:id="rId20"/>
    <p:sldId id="263" r:id="rId21"/>
    <p:sldId id="267" r:id="rId22"/>
    <p:sldId id="269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63" autoAdjust="0"/>
    <p:restoredTop sz="94660"/>
  </p:normalViewPr>
  <p:slideViewPr>
    <p:cSldViewPr>
      <p:cViewPr varScale="1">
        <p:scale>
          <a:sx n="115" d="100"/>
          <a:sy n="115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610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0" y="2663825"/>
            <a:ext cx="6227763" cy="100806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chemeClr val="accent2"/>
              </a:solidFill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376488"/>
            <a:ext cx="6048375" cy="1109662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2369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3"/>
            <a:ext cx="9144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mp4"/><Relationship Id="rId2" Type="http://schemas.microsoft.com/office/2007/relationships/media" Target="../media/media1.mp4"/><Relationship Id="rId1" Type="http://schemas.openxmlformats.org/officeDocument/2006/relationships/video" Target="file:///C:\Users\User\Desktop\5&#1073;%20&#1082;&#1083;%202014-15%20&#1057;&#1087;&#1072;&#1089;&#1089;.&#1073;&#1072;&#1096;&#1085;&#1103;%20&#1080;%20&#1041;&#1080;&#1075;%20&#1041;&#1077;&#1085;\Peal%20of%20the%20bells%20of%20Spasskaya%20Tower's%20chiming%20clock%20in%20Moscow%20Kremlin.mp4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2564904"/>
            <a:ext cx="4608587" cy="665163"/>
          </a:xfrm>
          <a:noFill/>
        </p:spPr>
        <p:txBody>
          <a:bodyPr/>
          <a:lstStyle/>
          <a:p>
            <a:r>
              <a:rPr lang="en-US" sz="3600" dirty="0" smtClean="0">
                <a:solidFill>
                  <a:schemeClr val="bg1"/>
                </a:solidFill>
                <a:latin typeface="Tahoma" charset="0"/>
              </a:rPr>
              <a:t>Round the Clock</a:t>
            </a:r>
            <a:endParaRPr lang="uk-UA" sz="3600" dirty="0">
              <a:solidFill>
                <a:schemeClr val="bg1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3196283"/>
            <a:ext cx="2808312" cy="38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/>
              <a:t>Grade</a:t>
            </a:r>
            <a:r>
              <a:rPr lang="ru-RU" dirty="0" smtClean="0"/>
              <a:t> 5</a:t>
            </a:r>
            <a:r>
              <a:rPr lang="en-US" dirty="0" smtClean="0"/>
              <a:t>, Module 6</a:t>
            </a:r>
            <a:endParaRPr lang="en-US" dirty="0"/>
          </a:p>
          <a:p>
            <a:pPr>
              <a:lnSpc>
                <a:spcPct val="80000"/>
              </a:lnSpc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НГЛИЙСКИЙ на уроке\СТРАНОВЕДЕНИЕ\The UK\LONDON\LONDON sights\Buckingham Palace\Buckingham-Pala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708920"/>
            <a:ext cx="5292080" cy="3969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4375"/>
            <a:ext cx="7129090" cy="508000"/>
          </a:xfrm>
        </p:spPr>
        <p:txBody>
          <a:bodyPr/>
          <a:lstStyle/>
          <a:p>
            <a:r>
              <a:rPr lang="en-US" dirty="0" smtClean="0"/>
              <a:t>5. The </a:t>
            </a:r>
            <a:r>
              <a:rPr lang="en-US" dirty="0" smtClean="0"/>
              <a:t>King</a:t>
            </a:r>
            <a:r>
              <a:rPr lang="en-US" dirty="0" smtClean="0"/>
              <a:t> </a:t>
            </a:r>
            <a:r>
              <a:rPr lang="en-US" dirty="0" smtClean="0"/>
              <a:t>lives in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0647"/>
            <a:ext cx="7643812" cy="3959225"/>
          </a:xfrm>
        </p:spPr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Trafalgar Square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Buckingham Palace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Tower</a:t>
            </a:r>
          </a:p>
          <a:p>
            <a:pPr marL="514350" indent="-514350">
              <a:buFont typeface="+mj-lt"/>
              <a:buAutoNum type="alphaLcParenR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434" y="230286"/>
            <a:ext cx="3555542" cy="23703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Big Ben is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 clock tower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 bell tower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A huge bell</a:t>
            </a:r>
            <a:endParaRPr lang="ru-RU" dirty="0"/>
          </a:p>
        </p:txBody>
      </p:sp>
      <p:pic>
        <p:nvPicPr>
          <p:cNvPr id="3074" name="Picture 2" descr="D:\АНГЛИЙСКИЙ на уроке\СТРАНОВЕДЕНИЕ\The UK\LONDON\LONDON sights\Big Ben\Big Be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764704"/>
            <a:ext cx="3800078" cy="5741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984375"/>
            <a:ext cx="8028384" cy="508000"/>
          </a:xfrm>
        </p:spPr>
        <p:txBody>
          <a:bodyPr/>
          <a:lstStyle/>
          <a:p>
            <a:r>
              <a:rPr lang="en-US" dirty="0" smtClean="0"/>
              <a:t>7. What is the typical English dessert?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Chocolate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Sweets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Pudding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13314" name="Picture 2" descr="http://gotovimvse.com/recipes/158/img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924944"/>
            <a:ext cx="5066928" cy="3377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d.haber3.com/metabolizma-hizlandiran-menu-21391-4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46858"/>
            <a:ext cx="5831210" cy="46111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984375"/>
            <a:ext cx="8280920" cy="508000"/>
          </a:xfrm>
        </p:spPr>
        <p:txBody>
          <a:bodyPr/>
          <a:lstStyle/>
          <a:p>
            <a:r>
              <a:rPr lang="en-US" dirty="0" smtClean="0"/>
              <a:t>8. What food was invented in England?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Burger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Sandwich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Pancakes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eal of the bells of Spasskaya Tower's chiming clock in Moscow Kremlin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2780929"/>
            <a:ext cx="9123517" cy="4077072"/>
          </a:xfrm>
          <a:prstGeom prst="rect">
            <a:avLst/>
          </a:prstGeom>
        </p:spPr>
      </p:pic>
      <p:pic>
        <p:nvPicPr>
          <p:cNvPr id="4" name="Peal_of_the_bells_of_Spasskaya_Tower's_chiming_clock_in_Moscow_Kremlin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37" y="2780929"/>
            <a:ext cx="9184797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5"/>
            <a:ext cx="8136904" cy="359519"/>
          </a:xfrm>
        </p:spPr>
        <p:txBody>
          <a:bodyPr/>
          <a:lstStyle/>
          <a:p>
            <a:r>
              <a:rPr lang="en-US" i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Mark the statements TRUE or </a:t>
            </a:r>
            <a:r>
              <a:rPr lang="en-US" i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FALSE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375"/>
            <a:ext cx="8424614" cy="395922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name of the clock is </a:t>
            </a:r>
            <a:r>
              <a:rPr lang="en-US" dirty="0" err="1">
                <a:solidFill>
                  <a:schemeClr val="tx1"/>
                </a:solidFill>
                <a:latin typeface="Californian FB" pitchFamily="18" charset="0"/>
              </a:rPr>
              <a:t>Kuranti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 clock is placed on the </a:t>
            </a:r>
            <a:r>
              <a:rPr lang="en-US" dirty="0" err="1">
                <a:solidFill>
                  <a:schemeClr val="tx1"/>
                </a:solidFill>
                <a:latin typeface="Californian FB" pitchFamily="18" charset="0"/>
              </a:rPr>
              <a:t>Spasskaya</a:t>
            </a: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 Tower in the capital of Russia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 clock is new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 clock face is huge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 clock doesn’t tell accurate time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On New Year's Eve </a:t>
            </a:r>
            <a:r>
              <a:rPr lang="en-US" dirty="0" err="1">
                <a:solidFill>
                  <a:schemeClr val="tx1"/>
                </a:solidFill>
                <a:latin typeface="Californian FB" pitchFamily="18" charset="0"/>
              </a:rPr>
              <a:t>Kuranti</a:t>
            </a: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 strike 12 times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There is one clock face on the </a:t>
            </a:r>
            <a:r>
              <a:rPr lang="en-US" dirty="0" err="1">
                <a:solidFill>
                  <a:schemeClr val="tx1"/>
                </a:solidFill>
                <a:latin typeface="Californian FB" pitchFamily="18" charset="0"/>
              </a:rPr>
              <a:t>Spasskaya</a:t>
            </a: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 Tower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.______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77506" name="Picture 2" descr="C:\Users\User\Desktop\ОТКРЫТЫЙ УРОК\pics\332499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"/>
            <a:ext cx="2411760" cy="17229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91680" y="0"/>
            <a:ext cx="5760640" cy="76864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u="sng" dirty="0" smtClean="0"/>
              <a:t/>
            </a:r>
            <a:br>
              <a:rPr lang="en-US" i="1" u="sng" dirty="0" smtClean="0"/>
            </a:br>
            <a:r>
              <a:rPr lang="en-US" i="1" u="sng" dirty="0" smtClean="0"/>
              <a:t>Listen and fill in the blanks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-180528" y="836712"/>
            <a:ext cx="9324528" cy="60212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000" dirty="0" smtClean="0"/>
              <a:t>         The </a:t>
            </a:r>
            <a:r>
              <a:rPr lang="en-US" sz="2000" b="1" dirty="0" err="1" smtClean="0"/>
              <a:t>Spasskaya</a:t>
            </a:r>
            <a:r>
              <a:rPr lang="en-US" sz="2000" b="1" dirty="0" smtClean="0"/>
              <a:t> Tower</a:t>
            </a:r>
            <a:r>
              <a:rPr lang="en-US" sz="2000" dirty="0" smtClean="0"/>
              <a:t> (</a:t>
            </a:r>
            <a:r>
              <a:rPr lang="ru-RU" sz="2000" dirty="0" smtClean="0"/>
              <a:t>Спасская башня</a:t>
            </a:r>
            <a:r>
              <a:rPr lang="en-US" sz="2000" dirty="0" smtClean="0"/>
              <a:t>) is the main tower of the __________ Kremlin, which overlooks the _______ Square. 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         The </a:t>
            </a:r>
            <a:r>
              <a:rPr lang="en-US" sz="2000" dirty="0" err="1" smtClean="0"/>
              <a:t>Spasskaya</a:t>
            </a:r>
            <a:r>
              <a:rPr lang="en-US" sz="2000" dirty="0" smtClean="0"/>
              <a:t> Tower was built in 1491 by the ___________ architect </a:t>
            </a:r>
            <a:r>
              <a:rPr lang="en-US" sz="2000" dirty="0" err="1" smtClean="0"/>
              <a:t>Pietro</a:t>
            </a:r>
            <a:r>
              <a:rPr lang="en-US" sz="2000" dirty="0" smtClean="0"/>
              <a:t> Antonio </a:t>
            </a:r>
            <a:r>
              <a:rPr lang="en-US" sz="2000" dirty="0" err="1" smtClean="0"/>
              <a:t>Solari</a:t>
            </a:r>
            <a:r>
              <a:rPr lang="en-US" sz="2000" dirty="0" smtClean="0"/>
              <a:t>. The tower’s name comes from the icon (</a:t>
            </a:r>
            <a:r>
              <a:rPr lang="ru-RU" sz="2000" dirty="0" smtClean="0"/>
              <a:t>икона</a:t>
            </a:r>
            <a:r>
              <a:rPr lang="en-US" sz="2000" dirty="0" smtClean="0"/>
              <a:t>) of </a:t>
            </a:r>
            <a:r>
              <a:rPr lang="en-US" sz="2000" i="1" dirty="0" smtClean="0"/>
              <a:t>Spas </a:t>
            </a:r>
            <a:r>
              <a:rPr lang="en-US" sz="2000" i="1" dirty="0" err="1" smtClean="0"/>
              <a:t>Nerukotvorny</a:t>
            </a:r>
            <a:r>
              <a:rPr lang="en-US" sz="2000" dirty="0" smtClean="0"/>
              <a:t> (</a:t>
            </a:r>
            <a:r>
              <a:rPr lang="ru-RU" sz="2000" dirty="0" smtClean="0"/>
              <a:t>Спас Нерукотворный</a:t>
            </a:r>
            <a:r>
              <a:rPr lang="en-US" sz="2000" dirty="0" smtClean="0"/>
              <a:t>), which was placed (</a:t>
            </a:r>
            <a:r>
              <a:rPr lang="ru-RU" sz="2000" dirty="0" smtClean="0"/>
              <a:t>поместили</a:t>
            </a:r>
            <a:r>
              <a:rPr lang="en-US" sz="2000" dirty="0" smtClean="0"/>
              <a:t>) on the tower in 1658. The tower is _________ meters high. 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         The </a:t>
            </a:r>
            <a:r>
              <a:rPr lang="en-US" sz="2000" b="1" dirty="0" smtClean="0"/>
              <a:t>Kremlin Clock</a:t>
            </a:r>
            <a:r>
              <a:rPr lang="en-US" sz="2000" dirty="0" smtClean="0"/>
              <a:t> (</a:t>
            </a:r>
            <a:r>
              <a:rPr lang="en-US" sz="2000" dirty="0" err="1" smtClean="0"/>
              <a:t>Kuranti</a:t>
            </a:r>
            <a:r>
              <a:rPr lang="en-US" sz="2000" dirty="0" smtClean="0"/>
              <a:t>) is a Russia’s most_________ clock on the </a:t>
            </a:r>
            <a:r>
              <a:rPr lang="en-US" sz="2000" dirty="0" err="1" smtClean="0"/>
              <a:t>Spasskaya</a:t>
            </a:r>
            <a:r>
              <a:rPr lang="en-US" sz="2000" dirty="0" smtClean="0"/>
              <a:t> Tower of the Moscow Kremlin. The first clock on the </a:t>
            </a:r>
            <a:r>
              <a:rPr lang="en-US" sz="2000" dirty="0" err="1" smtClean="0"/>
              <a:t>Spasskaya</a:t>
            </a:r>
            <a:r>
              <a:rPr lang="en-US" sz="2000" dirty="0" smtClean="0"/>
              <a:t> Tower was placed in 1491 and the present Kremlin chimes (</a:t>
            </a:r>
            <a:r>
              <a:rPr lang="ru-RU" sz="2000" dirty="0" smtClean="0"/>
              <a:t>Кремлёвские куранты</a:t>
            </a:r>
            <a:r>
              <a:rPr lang="en-US" sz="2000" dirty="0" smtClean="0"/>
              <a:t>) were installed (</a:t>
            </a:r>
            <a:r>
              <a:rPr lang="ru-RU" sz="2000" dirty="0" smtClean="0"/>
              <a:t>установлены</a:t>
            </a:r>
            <a:r>
              <a:rPr lang="en-US" sz="2000" dirty="0" smtClean="0"/>
              <a:t>) in _______. The clock tells ____________ Moscow Time. On New Year's Eve  </a:t>
            </a:r>
            <a:r>
              <a:rPr lang="en-US" sz="2000" dirty="0" err="1" smtClean="0"/>
              <a:t>Kuranti</a:t>
            </a:r>
            <a:r>
              <a:rPr lang="en-US" sz="2000" dirty="0" smtClean="0"/>
              <a:t> strike 12 times. All people are patiently waiting (</a:t>
            </a:r>
            <a:r>
              <a:rPr lang="ru-RU" sz="2000" dirty="0" smtClean="0"/>
              <a:t>ждут</a:t>
            </a:r>
            <a:r>
              <a:rPr lang="en-US" sz="2000" dirty="0" smtClean="0"/>
              <a:t>) for in front of the _____and with champagne in their hands.</a:t>
            </a:r>
            <a:endParaRPr lang="ru-RU" sz="2000" dirty="0" smtClean="0"/>
          </a:p>
          <a:p>
            <a:pPr>
              <a:buNone/>
            </a:pPr>
            <a:r>
              <a:rPr lang="en-US" sz="2000" dirty="0" smtClean="0"/>
              <a:t>        The Kremlin clock face is 6.12 meters wide. There are clock faces on all four sides of the </a:t>
            </a:r>
            <a:r>
              <a:rPr lang="en-US" sz="2000" dirty="0" err="1" smtClean="0"/>
              <a:t>Spasskaya</a:t>
            </a:r>
            <a:r>
              <a:rPr lang="en-US" sz="2000" dirty="0" smtClean="0"/>
              <a:t> tower. The Roman numerals (</a:t>
            </a:r>
            <a:r>
              <a:rPr lang="ru-RU" sz="2000" dirty="0" smtClean="0"/>
              <a:t>цифры</a:t>
            </a:r>
            <a:r>
              <a:rPr lang="en-US" sz="2000" dirty="0" smtClean="0"/>
              <a:t>) are 0.72 m tall. The length of the hour hand is 2.97 meters long, and the minute hand is 3.27 meters long. The total weight (</a:t>
            </a:r>
            <a:r>
              <a:rPr lang="ru-RU" sz="2000" dirty="0" smtClean="0"/>
              <a:t>вес</a:t>
            </a:r>
            <a:r>
              <a:rPr lang="en-US" sz="2000" dirty="0" smtClean="0"/>
              <a:t>) of the clock and the bells is _____ tons. </a:t>
            </a: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12474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Moscow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2120" y="112474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Red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242088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71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3608" y="184482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Italian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314096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famous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76256" y="4005064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1851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4293096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official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164288" y="4653136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TV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28384" y="6237312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25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Аудио о Спасской башне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82825" y="159048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969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1579458"/>
          <a:ext cx="9143999" cy="5297499"/>
        </p:xfrm>
        <a:graphic>
          <a:graphicData uri="http://schemas.openxmlformats.org/drawingml/2006/table">
            <a:tbl>
              <a:tblPr/>
              <a:tblGrid>
                <a:gridCol w="4571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          Landmark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endParaRPr lang="en-US" sz="32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Place </a:t>
                      </a:r>
                      <a:endParaRPr lang="ru-RU" sz="2000" dirty="0">
                        <a:solidFill>
                          <a:srgbClr val="0070C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Who built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When it was built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Height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clock on the landmark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What the clock does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clock face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hour hand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minute hand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Times New Roman"/>
                        </a:rPr>
                        <a:t>The weight of the clock and the bells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915816" y="404664"/>
            <a:ext cx="6228184" cy="86177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en-US" sz="3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Read and complete the fact file.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2276872"/>
            <a:ext cx="2621295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>
                <a:ea typeface="Calibri"/>
                <a:cs typeface="Times New Roman"/>
              </a:rPr>
              <a:t>MOSCOW, Red Square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4008" y="2780929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Italian architect </a:t>
            </a:r>
            <a:r>
              <a:rPr lang="en-US" dirty="0" err="1" smtClean="0"/>
              <a:t>Pietro</a:t>
            </a:r>
            <a:r>
              <a:rPr lang="en-US" dirty="0" smtClean="0"/>
              <a:t> Antonio </a:t>
            </a:r>
            <a:r>
              <a:rPr lang="en-US" dirty="0" err="1" smtClean="0"/>
              <a:t>Solari</a:t>
            </a:r>
            <a:r>
              <a:rPr lang="en-US" dirty="0" smtClean="0"/>
              <a:t> </a:t>
            </a:r>
            <a:endParaRPr lang="en-US" sz="1400" dirty="0" smtClean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2129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1491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16016" y="364502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Calibri"/>
                <a:cs typeface="Times New Roman"/>
              </a:rPr>
              <a:t>71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644008" y="1628800"/>
            <a:ext cx="4499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 </a:t>
            </a:r>
            <a:r>
              <a:rPr lang="en-US" sz="3200" b="1" dirty="0" err="1" smtClean="0">
                <a:solidFill>
                  <a:srgbClr val="002060"/>
                </a:solidFill>
              </a:rPr>
              <a:t>Spasskaya</a:t>
            </a:r>
            <a:r>
              <a:rPr lang="en-US" sz="3200" b="1" dirty="0" smtClean="0">
                <a:solidFill>
                  <a:srgbClr val="002060"/>
                </a:solidFill>
              </a:rPr>
              <a:t> Tower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644008" y="3933057"/>
            <a:ext cx="3760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The </a:t>
            </a:r>
            <a:r>
              <a:rPr lang="en-US" sz="3200" b="1" dirty="0" smtClean="0">
                <a:solidFill>
                  <a:srgbClr val="002060"/>
                </a:solidFill>
              </a:rPr>
              <a:t>Kremlin Clock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458112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tells official Moscow Time</a:t>
            </a:r>
            <a:endParaRPr lang="en-US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5085184"/>
            <a:ext cx="1941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6.12 meters wide</a:t>
            </a:r>
            <a:endParaRPr lang="en-US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644008" y="5517232"/>
            <a:ext cx="190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2.97 meters long</a:t>
            </a:r>
            <a:endParaRPr lang="en-US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644008" y="6021288"/>
            <a:ext cx="2376265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 smtClean="0"/>
              <a:t>3.27 meters long</a:t>
            </a:r>
            <a:endParaRPr lang="en-US" dirty="0">
              <a:ea typeface="Calibri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16016" y="6453336"/>
            <a:ext cx="941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a typeface="Calibri"/>
                <a:cs typeface="Times New Roman"/>
              </a:rPr>
              <a:t>25 tons</a:t>
            </a:r>
          </a:p>
          <a:p>
            <a:endParaRPr lang="ru-RU" dirty="0"/>
          </a:p>
        </p:txBody>
      </p:sp>
      <p:pic>
        <p:nvPicPr>
          <p:cNvPr id="23554" name="Picture 2" descr="C:\Users\User\Desktop\ОТКРЫТЫЙ УРОК\pics\118508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915816" cy="164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980729"/>
          <a:ext cx="9143999" cy="5919439"/>
        </p:xfrm>
        <a:graphic>
          <a:graphicData uri="http://schemas.openxmlformats.org/drawingml/2006/table">
            <a:tbl>
              <a:tblPr/>
              <a:tblGrid>
                <a:gridCol w="6804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39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                                Arguments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Yes</a:t>
                      </a:r>
                      <a:endParaRPr lang="ru-RU" sz="2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Why?</a:t>
                      </a:r>
                      <a:endParaRPr lang="ru-RU" sz="28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No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Why?</a:t>
                      </a:r>
                      <a:endParaRPr lang="ru-RU" sz="28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Times New Roman"/>
                          <a:ea typeface="Calibri"/>
                          <a:cs typeface="Times New Roman"/>
                        </a:rPr>
                        <a:t>1. The Spasskaya Tower overlooks the Luzhniki stadium.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2.Russian architects built this tower.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3.The tower is named after a famous icon.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4.The tower is more than 70 meters high.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5.The present day clock was installed in the 19</a:t>
                      </a:r>
                      <a:r>
                        <a:rPr lang="en-US" sz="2400" baseline="30000">
                          <a:latin typeface="Calibri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 century.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4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6.</a:t>
                      </a:r>
                      <a:r>
                        <a:rPr lang="en-US" sz="2400" b="1" dirty="0">
                          <a:latin typeface="Calibri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2400" dirty="0">
                          <a:latin typeface="Calibri"/>
                          <a:ea typeface="Calibri"/>
                          <a:cs typeface="Times New Roman"/>
                        </a:rPr>
                        <a:t>body waits for the clock to strike on New Year’s Eve.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9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Calibri"/>
                          <a:cs typeface="Times New Roman"/>
                        </a:rPr>
                        <a:t>7.There are clock faces on all the sides of the tower.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784" marR="597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073" name="Picture 1" descr="C:\Users\User\Desktop\ОТКРЫТЫЙ УРОК\pics\1339628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2987824" cy="1998673"/>
          </a:xfrm>
          <a:prstGeom prst="rect">
            <a:avLst/>
          </a:prstGeom>
          <a:noFill/>
        </p:spPr>
      </p:pic>
      <p:sp>
        <p:nvSpPr>
          <p:cNvPr id="4" name="Минус 3"/>
          <p:cNvSpPr/>
          <p:nvPr/>
        </p:nvSpPr>
        <p:spPr>
          <a:xfrm>
            <a:off x="8388424" y="2060848"/>
            <a:ext cx="432048" cy="57606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8388424" y="2780928"/>
            <a:ext cx="432048" cy="57606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8388424" y="5517232"/>
            <a:ext cx="432048" cy="576064"/>
          </a:xfrm>
          <a:prstGeom prst="mathMin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люс 6"/>
          <p:cNvSpPr/>
          <p:nvPr/>
        </p:nvSpPr>
        <p:spPr>
          <a:xfrm>
            <a:off x="7236296" y="3429000"/>
            <a:ext cx="504056" cy="50405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люс 7"/>
          <p:cNvSpPr/>
          <p:nvPr/>
        </p:nvSpPr>
        <p:spPr>
          <a:xfrm>
            <a:off x="7236296" y="4005064"/>
            <a:ext cx="504056" cy="50405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7236296" y="4653136"/>
            <a:ext cx="504056" cy="50405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люс 9"/>
          <p:cNvSpPr/>
          <p:nvPr/>
        </p:nvSpPr>
        <p:spPr>
          <a:xfrm>
            <a:off x="7164288" y="6353944"/>
            <a:ext cx="504056" cy="504056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-1" y="476673"/>
          <a:ext cx="9144002" cy="6461162"/>
        </p:xfrm>
        <a:graphic>
          <a:graphicData uri="http://schemas.openxmlformats.org/drawingml/2006/table">
            <a:tbl>
              <a:tblPr/>
              <a:tblGrid>
                <a:gridCol w="2285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5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Data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Big Ben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Arial"/>
                          <a:ea typeface="Calibri"/>
                          <a:cs typeface="Times New Roman"/>
                        </a:rPr>
                        <a:t>The Spasskaya Tower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Conclusion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What is it?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Its name comes from…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Arial"/>
                        </a:rPr>
                        <a:t>The tower is … meters high. 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Which tower is taller?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bell inside is … tons.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The total weight (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Arial"/>
                        </a:rPr>
                        <a:t>вес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Arial"/>
                        </a:rPr>
                        <a:t>) of the clock and the bells is … tons.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Which bell is heavier?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How many clock faces has the tower got?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clock face is … meters wide.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The clock face is … meters wide.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Which clock face is wider?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hour hand is … meters long.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hour hand is … meters long.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Which hour hand is longer?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5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minute hand is … meters long.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The minute hand is … meters long.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Which minute hand is longer?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73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Do tourists go to see this landmark?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214" marR="522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23728" y="0"/>
            <a:ext cx="22399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Read and compare.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http://im1-tub-ru.yandex.net/i?id=9ef3ab1ff951b2465f1e4eace8a3e395-9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2376264" cy="1512168"/>
          </a:xfrm>
          <a:prstGeom prst="rect">
            <a:avLst/>
          </a:prstGeom>
          <a:noFill/>
        </p:spPr>
      </p:pic>
      <p:pic>
        <p:nvPicPr>
          <p:cNvPr id="24581" name="Picture 5" descr="C:\Users\User\Desktop\ОТКРЫТЫЙ УРОК\pics\1339628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2232248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5" name="Picture 11" descr="http://www.bagway.ru/published/publicdata/WEBASYST/attachments/SC/products_pictures/best-bags/best-bags-brit-fan/chemodan-telejka-best-bags-2323-71-brit-fan_m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5632"/>
            <a:ext cx="3312367" cy="3312368"/>
          </a:xfrm>
          <a:prstGeom prst="rect">
            <a:avLst/>
          </a:prstGeom>
          <a:noFill/>
        </p:spPr>
      </p:pic>
      <p:pic>
        <p:nvPicPr>
          <p:cNvPr id="36873" name="Picture 9" descr="http://voyages.blogs.ouest-france.fr/media/00/02/24035042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19600" cy="2943225"/>
          </a:xfrm>
          <a:prstGeom prst="rect">
            <a:avLst/>
          </a:prstGeom>
          <a:noFill/>
        </p:spPr>
      </p:pic>
      <p:pic>
        <p:nvPicPr>
          <p:cNvPr id="36869" name="Picture 5" descr="http://www.ilcirotano.it/wp-content/uploads/2013/11/d65bcorsi-dinglese-gratuiti-1024x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35828" y="2276872"/>
            <a:ext cx="6108171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5"/>
            <a:ext cx="8136904" cy="359519"/>
          </a:xfrm>
        </p:spPr>
        <p:txBody>
          <a:bodyPr/>
          <a:lstStyle/>
          <a:p>
            <a:r>
              <a:rPr lang="en-US" i="1" u="sng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Mark the statements TRUE or </a:t>
            </a:r>
            <a:r>
              <a:rPr lang="en-US" i="1" u="sng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FALSE</a:t>
            </a:r>
            <a: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44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492375"/>
            <a:ext cx="8424614" cy="3959225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The </a:t>
            </a: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name of the clock is </a:t>
            </a:r>
            <a:r>
              <a:rPr lang="en-US" dirty="0" err="1">
                <a:solidFill>
                  <a:schemeClr val="tx1"/>
                </a:solidFill>
                <a:latin typeface="Californian FB" pitchFamily="18" charset="0"/>
              </a:rPr>
              <a:t>Kuranti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 clock is placed on the </a:t>
            </a:r>
            <a:r>
              <a:rPr lang="en-US" dirty="0" err="1">
                <a:solidFill>
                  <a:schemeClr val="tx1"/>
                </a:solidFill>
                <a:latin typeface="Californian FB" pitchFamily="18" charset="0"/>
              </a:rPr>
              <a:t>Spasskaya</a:t>
            </a: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 Tower in the capital of Russia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 clock is new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 clock face is huge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 clock doesn’t tell accurate time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On New Year's Eve </a:t>
            </a:r>
            <a:r>
              <a:rPr lang="en-US" dirty="0" err="1">
                <a:solidFill>
                  <a:schemeClr val="tx1"/>
                </a:solidFill>
                <a:latin typeface="Californian FB" pitchFamily="18" charset="0"/>
              </a:rPr>
              <a:t>Kuranti</a:t>
            </a: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 strike 12 times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 __________</a:t>
            </a:r>
            <a:endParaRPr lang="ru-RU" dirty="0">
              <a:solidFill>
                <a:schemeClr val="tx1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There is one clock face on the </a:t>
            </a:r>
            <a:r>
              <a:rPr lang="en-US" dirty="0" err="1">
                <a:solidFill>
                  <a:schemeClr val="tx1"/>
                </a:solidFill>
                <a:latin typeface="Californian FB" pitchFamily="18" charset="0"/>
              </a:rPr>
              <a:t>Spasskaya</a:t>
            </a:r>
            <a:r>
              <a:rPr lang="en-US" dirty="0">
                <a:solidFill>
                  <a:schemeClr val="tx1"/>
                </a:solidFill>
                <a:latin typeface="Californian FB" pitchFamily="18" charset="0"/>
              </a:rPr>
              <a:t> Tower</a:t>
            </a:r>
            <a:r>
              <a:rPr lang="en-US" dirty="0" smtClean="0">
                <a:solidFill>
                  <a:schemeClr val="tx1"/>
                </a:solidFill>
                <a:latin typeface="Californian FB" pitchFamily="18" charset="0"/>
              </a:rPr>
              <a:t>.______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77506" name="Picture 2" descr="C:\Users\User\Desktop\ОТКРЫТЫЙ УРОК\pics\3324993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"/>
            <a:ext cx="2411760" cy="172294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04248" y="2492896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alifornian FB" pitchFamily="18" charset="0"/>
              </a:rPr>
              <a:t>T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3429000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alifornian FB" pitchFamily="18" charset="0"/>
              </a:rPr>
              <a:t>T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933056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fornian FB" pitchFamily="18" charset="0"/>
              </a:rPr>
              <a:t>F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437112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alifornian FB" pitchFamily="18" charset="0"/>
              </a:rPr>
              <a:t>T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2280" y="5013176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fornian FB" pitchFamily="18" charset="0"/>
              </a:rPr>
              <a:t>F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0352" y="5517232"/>
            <a:ext cx="41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Californian FB" pitchFamily="18" charset="0"/>
              </a:rPr>
              <a:t>T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028384" y="6021288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fornian FB" pitchFamily="18" charset="0"/>
              </a:rPr>
              <a:t>F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556792"/>
            <a:ext cx="6553200" cy="508000"/>
          </a:xfrm>
        </p:spPr>
        <p:txBody>
          <a:bodyPr/>
          <a:lstStyle/>
          <a:p>
            <a:r>
              <a:rPr lang="en-US" dirty="0" err="1" smtClean="0"/>
              <a:t>Cinquain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2348881"/>
            <a:ext cx="8064574" cy="410272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latin typeface="Californian FB" pitchFamily="18" charset="0"/>
              </a:rPr>
              <a:t>“The Kremlin Clock”</a:t>
            </a:r>
          </a:p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latin typeface="Californian FB" pitchFamily="18" charset="0"/>
              </a:rPr>
              <a:t>   </a:t>
            </a:r>
          </a:p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latin typeface="Californian FB" pitchFamily="18" charset="0"/>
              </a:rPr>
              <a:t>   </a:t>
            </a:r>
          </a:p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latin typeface="Californian FB" pitchFamily="18" charset="0"/>
              </a:rPr>
              <a:t>   </a:t>
            </a:r>
          </a:p>
          <a:p>
            <a:pPr marL="514350" indent="-514350">
              <a:buAutoNum type="arabicPeriod"/>
            </a:pPr>
            <a:r>
              <a:rPr lang="en-US" sz="4000" b="1" dirty="0" smtClean="0">
                <a:solidFill>
                  <a:srgbClr val="002060"/>
                </a:solidFill>
                <a:latin typeface="Californian FB" pitchFamily="18" charset="0"/>
              </a:rPr>
              <a:t>   </a:t>
            </a:r>
            <a:endParaRPr lang="ru-RU" sz="40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26626" name="Picture 2" descr="C:\Users\User\Desktop\ОТКРЫТЫЙ УРОК\pics\8978c6fc8c70a8865b23a314fd08a2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44824"/>
            <a:ext cx="2987824" cy="4580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3-tub-ru.yandex.net/i?id=3c196a692a6c0439bba5919b21e4b881-4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49080"/>
            <a:ext cx="3131840" cy="2708920"/>
          </a:xfrm>
          <a:prstGeom prst="rect">
            <a:avLst/>
          </a:prstGeom>
          <a:noFill/>
        </p:spPr>
      </p:pic>
      <p:pic>
        <p:nvPicPr>
          <p:cNvPr id="1030" name="Picture 6" descr="http://a1551.phobos.apple.com/us/r1000/082/Purple/v4/77/ab/d9/77abd972-1940-0e0b-108e-316520f46a81/mzl.dbswrwp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3672408"/>
            <a:ext cx="2123728" cy="3185592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47664" y="2636912"/>
            <a:ext cx="6553200" cy="508000"/>
          </a:xfrm>
        </p:spPr>
        <p:txBody>
          <a:bodyPr/>
          <a:lstStyle/>
          <a:p>
            <a:r>
              <a:rPr lang="en-US" sz="8000" dirty="0" smtClean="0">
                <a:latin typeface="Algerian" pitchFamily="82" charset="0"/>
              </a:rPr>
              <a:t>Thank you very much!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63888" y="1700808"/>
            <a:ext cx="6049144" cy="508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Who is it?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455" y="2518012"/>
            <a:ext cx="6516216" cy="4344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492896"/>
            <a:ext cx="39885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fornian FB" pitchFamily="18" charset="0"/>
              </a:rPr>
              <a:t>TELLING THE TIME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64088" y="4365104"/>
            <a:ext cx="2162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Californian FB" pitchFamily="18" charset="0"/>
              </a:rPr>
              <a:t>DAY TIME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4653136"/>
            <a:ext cx="3785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Californian FB" pitchFamily="18" charset="0"/>
              </a:rPr>
              <a:t>DAILY ACTIVITIES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65605" y="1700808"/>
            <a:ext cx="53783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  <a:latin typeface="Californian FB" pitchFamily="18" charset="0"/>
              </a:rPr>
              <a:t>ADVERBS OF FREQUENCY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3068960"/>
            <a:ext cx="15023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Clock</a:t>
            </a:r>
          </a:p>
          <a:p>
            <a:r>
              <a:rPr lang="en-US" sz="2400" dirty="0" smtClean="0"/>
              <a:t>quarter to</a:t>
            </a:r>
          </a:p>
          <a:p>
            <a:r>
              <a:rPr lang="en-US" sz="2400" dirty="0" smtClean="0"/>
              <a:t>half </a:t>
            </a:r>
            <a:r>
              <a:rPr lang="en-US" sz="2400" dirty="0"/>
              <a:t>past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4941168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the </a:t>
            </a:r>
            <a:r>
              <a:rPr lang="en-US" sz="2400" dirty="0" smtClean="0"/>
              <a:t>morning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smtClean="0"/>
              <a:t>afternoon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the </a:t>
            </a:r>
            <a:r>
              <a:rPr lang="en-US" sz="2400" dirty="0" smtClean="0"/>
              <a:t>evening</a:t>
            </a:r>
          </a:p>
          <a:p>
            <a:r>
              <a:rPr lang="en-US" sz="2400" dirty="0" smtClean="0"/>
              <a:t>at </a:t>
            </a:r>
            <a:r>
              <a:rPr lang="en-US" sz="2400" dirty="0"/>
              <a:t>night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5229200"/>
            <a:ext cx="22044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wake</a:t>
            </a:r>
            <a:r>
              <a:rPr lang="en-US" sz="2400" dirty="0" smtClean="0"/>
              <a:t> </a:t>
            </a:r>
            <a:r>
              <a:rPr lang="en-US" sz="2400" dirty="0" smtClean="0"/>
              <a:t>up</a:t>
            </a:r>
          </a:p>
          <a:p>
            <a:r>
              <a:rPr lang="en-US" sz="2400" dirty="0" smtClean="0"/>
              <a:t>have breakfast</a:t>
            </a:r>
          </a:p>
          <a:p>
            <a:r>
              <a:rPr lang="en-US" sz="2400" dirty="0" smtClean="0"/>
              <a:t>eat </a:t>
            </a:r>
            <a:r>
              <a:rPr lang="en-US" sz="2400" dirty="0"/>
              <a:t>dinner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2348880"/>
            <a:ext cx="1725152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Always</a:t>
            </a:r>
          </a:p>
          <a:p>
            <a:r>
              <a:rPr lang="en-US" sz="2400" dirty="0" smtClean="0"/>
              <a:t>Usually</a:t>
            </a:r>
          </a:p>
          <a:p>
            <a:r>
              <a:rPr lang="en-US" sz="2400" dirty="0" smtClean="0"/>
              <a:t>Sometimes</a:t>
            </a:r>
          </a:p>
          <a:p>
            <a:r>
              <a:rPr lang="en-US" sz="2400" dirty="0" smtClean="0"/>
              <a:t>Often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http://pix.com.ua/db/technic_and_sport/misc/buses/b-581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76872"/>
            <a:ext cx="6624226" cy="4416152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47864" y="1484784"/>
            <a:ext cx="4320778" cy="508000"/>
          </a:xfrm>
        </p:spPr>
        <p:txBody>
          <a:bodyPr/>
          <a:lstStyle/>
          <a:p>
            <a:r>
              <a:rPr lang="en-US" sz="6600" dirty="0" smtClean="0">
                <a:solidFill>
                  <a:srgbClr val="C00000"/>
                </a:solidFill>
                <a:latin typeface="Algerian" pitchFamily="82" charset="0"/>
              </a:rPr>
              <a:t>QUIZ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7344990" cy="508000"/>
          </a:xfrm>
        </p:spPr>
        <p:txBody>
          <a:bodyPr/>
          <a:lstStyle/>
          <a:p>
            <a:r>
              <a:rPr lang="en-US" dirty="0" smtClean="0"/>
              <a:t>1. There are … regions in the UK.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2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3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4</a:t>
            </a:r>
          </a:p>
          <a:p>
            <a:pPr marL="514350" indent="-514350">
              <a:buNone/>
            </a:pPr>
            <a:endParaRPr lang="ru-RU" dirty="0"/>
          </a:p>
        </p:txBody>
      </p:sp>
      <p:pic>
        <p:nvPicPr>
          <p:cNvPr id="4" name="Содержимое 4" descr="GreatBritia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59832" y="2636912"/>
            <a:ext cx="3233812" cy="386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ru-RU" dirty="0" smtClean="0"/>
              <a:t>.</a:t>
            </a:r>
            <a:r>
              <a:rPr lang="en-US" dirty="0" smtClean="0"/>
              <a:t>The capital of Great Britain is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Cardiff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London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Manchester </a:t>
            </a:r>
            <a:endParaRPr lang="ru-RU" dirty="0"/>
          </a:p>
        </p:txBody>
      </p:sp>
      <p:pic>
        <p:nvPicPr>
          <p:cNvPr id="5" name="Picture 4" descr="Тем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06942"/>
            <a:ext cx="4968552" cy="372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7200974" cy="508000"/>
          </a:xfrm>
        </p:spPr>
        <p:txBody>
          <a:bodyPr/>
          <a:lstStyle/>
          <a:p>
            <a:r>
              <a:rPr lang="en-US" dirty="0" smtClean="0"/>
              <a:t>3. The name of the British flag 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The Union Jack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Black Jack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Merry Christmas</a:t>
            </a:r>
            <a:endParaRPr lang="ru-RU" dirty="0"/>
          </a:p>
        </p:txBody>
      </p:sp>
      <p:pic>
        <p:nvPicPr>
          <p:cNvPr id="4" name="Picture 3" descr="F:\велик\flaga-487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708920"/>
            <a:ext cx="2139667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1984375"/>
            <a:ext cx="7561014" cy="508000"/>
          </a:xfrm>
        </p:spPr>
        <p:txBody>
          <a:bodyPr/>
          <a:lstStyle/>
          <a:p>
            <a:r>
              <a:rPr lang="en-US" dirty="0" smtClean="0"/>
              <a:t>4. How many people live in the UK?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120 million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60 million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30 million</a:t>
            </a:r>
            <a:endParaRPr lang="ru-RU" dirty="0"/>
          </a:p>
        </p:txBody>
      </p:sp>
      <p:pic>
        <p:nvPicPr>
          <p:cNvPr id="1026" name="Picture 2" descr="D:\АНГЛИЙСКИЙ на уроке\СТРАНОВЕДЕНИЕ\The UK\LONDON\LONDON sights\Oxford street\article_image-image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187591"/>
            <a:ext cx="5044727" cy="336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5 grade BIG BEN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33CCFF"/>
      </a:accent1>
      <a:accent2>
        <a:srgbClr val="6699FF"/>
      </a:accent2>
      <a:accent3>
        <a:srgbClr val="FFFFFF"/>
      </a:accent3>
      <a:accent4>
        <a:srgbClr val="404040"/>
      </a:accent4>
      <a:accent5>
        <a:srgbClr val="ADE2FF"/>
      </a:accent5>
      <a:accent6>
        <a:srgbClr val="5C8AE7"/>
      </a:accent6>
      <a:hlink>
        <a:srgbClr val="0066CC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 grade BIG BEN</Template>
  <TotalTime>612</TotalTime>
  <Words>903</Words>
  <Application>Microsoft Office PowerPoint</Application>
  <PresentationFormat>Экран (4:3)</PresentationFormat>
  <Paragraphs>158</Paragraphs>
  <Slides>22</Slides>
  <Notes>0</Notes>
  <HiddenSlides>0</HiddenSlides>
  <MMClips>3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Algerian</vt:lpstr>
      <vt:lpstr>Arial</vt:lpstr>
      <vt:lpstr>Calibri</vt:lpstr>
      <vt:lpstr>Californian FB</vt:lpstr>
      <vt:lpstr>Tahoma</vt:lpstr>
      <vt:lpstr>Times New Roman</vt:lpstr>
      <vt:lpstr>5 grade BIG BEN</vt:lpstr>
      <vt:lpstr>Round the Clock</vt:lpstr>
      <vt:lpstr>Презентация PowerPoint</vt:lpstr>
      <vt:lpstr>Who is it?</vt:lpstr>
      <vt:lpstr>Презентация PowerPoint</vt:lpstr>
      <vt:lpstr>QUIZ</vt:lpstr>
      <vt:lpstr>1. There are … regions in the UK. </vt:lpstr>
      <vt:lpstr>2.The capital of Great Britain is</vt:lpstr>
      <vt:lpstr>3. The name of the British flag is</vt:lpstr>
      <vt:lpstr>4. How many people live in the UK?</vt:lpstr>
      <vt:lpstr>5. The King lives in </vt:lpstr>
      <vt:lpstr>6. Big Ben is </vt:lpstr>
      <vt:lpstr>7. What is the typical English dessert?</vt:lpstr>
      <vt:lpstr>8. What food was invented in England?</vt:lpstr>
      <vt:lpstr>Презентация PowerPoint</vt:lpstr>
      <vt:lpstr>Mark the statements TRUE or FALSE </vt:lpstr>
      <vt:lpstr> Listen and fill in the blanks </vt:lpstr>
      <vt:lpstr>Презентация PowerPoint</vt:lpstr>
      <vt:lpstr>Презентация PowerPoint</vt:lpstr>
      <vt:lpstr>Презентация PowerPoint</vt:lpstr>
      <vt:lpstr>Mark the statements TRUE or FALSE </vt:lpstr>
      <vt:lpstr>Cinquain </vt:lpstr>
      <vt:lpstr>Thank you very much!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Козлова Е.В.</cp:lastModifiedBy>
  <cp:revision>48</cp:revision>
  <dcterms:created xsi:type="dcterms:W3CDTF">2015-01-10T14:09:54Z</dcterms:created>
  <dcterms:modified xsi:type="dcterms:W3CDTF">2023-07-05T08:25:06Z</dcterms:modified>
</cp:coreProperties>
</file>